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667" r:id="rId2"/>
    <p:sldId id="796" r:id="rId3"/>
    <p:sldId id="797" r:id="rId4"/>
    <p:sldId id="288" r:id="rId5"/>
    <p:sldId id="291" r:id="rId6"/>
    <p:sldId id="292" r:id="rId7"/>
    <p:sldId id="290" r:id="rId8"/>
    <p:sldId id="293" r:id="rId9"/>
    <p:sldId id="641" r:id="rId10"/>
    <p:sldId id="739" r:id="rId11"/>
    <p:sldId id="735" r:id="rId12"/>
    <p:sldId id="740" r:id="rId13"/>
    <p:sldId id="741" r:id="rId14"/>
    <p:sldId id="742" r:id="rId15"/>
    <p:sldId id="743" r:id="rId16"/>
    <p:sldId id="736" r:id="rId17"/>
    <p:sldId id="798" r:id="rId18"/>
    <p:sldId id="608" r:id="rId19"/>
    <p:sldId id="618" r:id="rId20"/>
    <p:sldId id="619" r:id="rId21"/>
    <p:sldId id="799" r:id="rId22"/>
    <p:sldId id="800" r:id="rId23"/>
    <p:sldId id="801" r:id="rId24"/>
    <p:sldId id="802" r:id="rId25"/>
    <p:sldId id="803" r:id="rId26"/>
    <p:sldId id="804" r:id="rId27"/>
    <p:sldId id="805" r:id="rId28"/>
    <p:sldId id="824" r:id="rId29"/>
    <p:sldId id="795" r:id="rId30"/>
    <p:sldId id="806" r:id="rId31"/>
    <p:sldId id="807" r:id="rId32"/>
    <p:sldId id="808" r:id="rId33"/>
    <p:sldId id="809" r:id="rId34"/>
    <p:sldId id="810" r:id="rId35"/>
    <p:sldId id="815" r:id="rId36"/>
    <p:sldId id="816" r:id="rId37"/>
    <p:sldId id="811" r:id="rId38"/>
    <p:sldId id="621" r:id="rId39"/>
    <p:sldId id="617" r:id="rId40"/>
    <p:sldId id="812" r:id="rId41"/>
    <p:sldId id="701" r:id="rId42"/>
    <p:sldId id="622" r:id="rId43"/>
    <p:sldId id="670" r:id="rId44"/>
    <p:sldId id="814" r:id="rId45"/>
    <p:sldId id="813" r:id="rId46"/>
    <p:sldId id="819" r:id="rId47"/>
    <p:sldId id="822" r:id="rId48"/>
    <p:sldId id="820" r:id="rId49"/>
    <p:sldId id="823" r:id="rId50"/>
    <p:sldId id="702" r:id="rId51"/>
    <p:sldId id="721" r:id="rId52"/>
    <p:sldId id="696" r:id="rId53"/>
    <p:sldId id="72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844"/>
  </p:normalViewPr>
  <p:slideViewPr>
    <p:cSldViewPr snapToGrid="0" snapToObjects="1">
      <p:cViewPr>
        <p:scale>
          <a:sx n="103" d="100"/>
          <a:sy n="103" d="100"/>
        </p:scale>
        <p:origin x="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 that different cell-types within tissues such as the brain are often spatially organized</a:t>
            </a:r>
          </a:p>
          <a:p>
            <a:r>
              <a:rPr lang="en-US" dirty="0"/>
              <a:t>And given these cell-types are transcriptionally distinct, we would expect genes that mark these different cell-types to also be spatially organized</a:t>
            </a:r>
          </a:p>
          <a:p>
            <a:r>
              <a:rPr lang="en-US" dirty="0"/>
              <a:t>However, if we focus on an individual cell-type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8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limitation of these single-cell transcriptome profiling technologies is fixed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future </a:t>
            </a:r>
            <a:r>
              <a:rPr lang="en-US" dirty="0" err="1"/>
              <a:t>x,y</a:t>
            </a:r>
            <a:r>
              <a:rPr lang="en-US" dirty="0"/>
              <a:t> positioning</a:t>
            </a:r>
          </a:p>
          <a:p>
            <a:r>
              <a:rPr lang="en-US" dirty="0"/>
              <a:t>Based on assumed </a:t>
            </a:r>
            <a:r>
              <a:rPr lang="en-US" dirty="0" err="1"/>
              <a:t>downway</a:t>
            </a:r>
            <a:r>
              <a:rPr lang="en-US" dirty="0"/>
              <a:t> gravity and angular </a:t>
            </a:r>
            <a:r>
              <a:rPr lang="en-US" dirty="0" err="1"/>
              <a:t>jumpoff</a:t>
            </a:r>
            <a:r>
              <a:rPr lang="en-US" dirty="0"/>
              <a:t> from other people</a:t>
            </a:r>
          </a:p>
          <a:p>
            <a:endParaRPr lang="en-US" dirty="0"/>
          </a:p>
          <a:p>
            <a:r>
              <a:rPr lang="en-US" dirty="0"/>
              <a:t>So from this static image, we can infer certain dynamics regarding the spatial position of people given certain assumptions of gravity and similar angular momentum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something in this static snapshot that can inform us about directionality?</a:t>
            </a:r>
          </a:p>
          <a:p>
            <a:r>
              <a:rPr lang="en-US" dirty="0"/>
              <a:t>Where are genes born? Where are new genes made?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effectively what MERFISH allows us to do is image RNA molecules that correspond to Gene A</a:t>
            </a:r>
          </a:p>
          <a:p>
            <a:r>
              <a:rPr lang="en-US"/>
              <a:t>And simultaneously also </a:t>
            </a:r>
          </a:p>
          <a:p>
            <a:r>
              <a:rPr lang="en-US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9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 represent ordinal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categorical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rainbow ordering matters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any tell me what they think this may be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MCM6: encodes a protein that is a component of 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/>
          </a:p>
          <a:p>
            <a:r>
              <a:rPr lang="en-US"/>
              <a:t>KIF2C: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tell where in the cell each gene is?</a:t>
            </a:r>
          </a:p>
          <a:p>
            <a:r>
              <a:rPr lang="en-US" dirty="0"/>
              <a:t>What is something else about this sequence that can tell us about whether it’s a new transcript or an old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46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 to 64 rounds of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0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we can perform dimensionality reduction and clustering analysis as we do with non-spatially resolved single-cell transcriptomics data to identify transcriptionally distinct cell-types</a:t>
            </a:r>
          </a:p>
          <a:p>
            <a:r>
              <a:rPr lang="en-US" dirty="0"/>
              <a:t>But now we can further explore how these cell-types are spatially organize in the original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2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 of Single Cells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458899-4C49-B44E-B97A-11FE5221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9" t="15122" r="19924" b="71707"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8" t="14309" r="38005" b="72520"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8049" r="52487" b="68780"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28917" r="59016" b="57912"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39215" r="67554" b="47614"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3524" r="71572" b="33305"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66858" r="72734" b="19971"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9" t="15122" r="19924" b="71707"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8" t="14309" r="38005" b="72520"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8049" r="52487" b="68780"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28917" r="59016" b="57912"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39215" r="67554" b="47614"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3524" r="71572" b="33305"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66858" r="72734" b="19971"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MERFISH Review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9" t="15122" r="19924" b="71707"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8" t="14309" r="38005" b="72520"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8049" r="52487" b="68780"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28917" r="59016" b="57912"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39215" r="67554" b="47614"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3524" r="71572" b="33305"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66858" r="72734" b="19971"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9" t="15122" r="19924" b="71707"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8" t="14309" r="38005" b="72520"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8049" r="52487" b="68780"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28917" r="59016" b="57912"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39215" r="67554" b="47614"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3524" r="71572" b="33305"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66858" r="72734" b="19971"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9" t="15122" r="19924" b="71707"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8" t="14309" r="38005" b="72520"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8049" r="52487" b="68780"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7" t="28917" r="59016" b="57912"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39215" r="67554" b="47614"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3524" r="71572" b="33305"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t="66858" r="72734" b="19971"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627A3-70B6-A54B-944A-E51B7DB1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95" y="289587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149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7FB8B5-C5CC-D54B-BC77-3E782487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34"/>
          <a:stretch/>
        </p:blipFill>
        <p:spPr>
          <a:xfrm>
            <a:off x="2135659" y="554359"/>
            <a:ext cx="7920681" cy="2228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4" b="32064"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4" b="32064"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14" b="32064"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45" b="-481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9" t="78445" r="-2" b="8927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14" b="32064"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45" b="-481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9" t="78445" r="-2" b="8927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92"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14" b="32064"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45" b="-481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9" t="78445" r="-2" b="8927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22" b="49501"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139" r="11722" b="17683"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476" t="7807" r="500" b="17384"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7234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Visium</a:t>
            </a:r>
            <a:r>
              <a:rPr lang="en-US" dirty="0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9" y="1336122"/>
            <a:ext cx="11046941" cy="41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05" t="26826" b="34796"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75487-6210-DF46-B804-99FB03253162}"/>
              </a:ext>
            </a:extLst>
          </p:cNvPr>
          <p:cNvSpPr txBox="1"/>
          <p:nvPr/>
        </p:nvSpPr>
        <p:spPr>
          <a:xfrm>
            <a:off x="637192" y="2779562"/>
            <a:ext cx="534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Tells us where this read came from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277CE-B5C3-F347-A3EF-E64BA137C999}"/>
              </a:ext>
            </a:extLst>
          </p:cNvPr>
          <p:cNvSpPr txBox="1"/>
          <p:nvPr/>
        </p:nvSpPr>
        <p:spPr>
          <a:xfrm>
            <a:off x="637192" y="3302782"/>
            <a:ext cx="3086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Prevents duplicates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6A909-B133-C742-A5DC-42431E385871}"/>
              </a:ext>
            </a:extLst>
          </p:cNvPr>
          <p:cNvSpPr txBox="1"/>
          <p:nvPr/>
        </p:nvSpPr>
        <p:spPr>
          <a:xfrm>
            <a:off x="695092" y="3826002"/>
            <a:ext cx="30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Is the actual mRNA</a:t>
            </a:r>
          </a:p>
        </p:txBody>
      </p:sp>
    </p:spTree>
    <p:extLst>
      <p:ext uri="{BB962C8B-B14F-4D97-AF65-F5344CB8AC3E}">
        <p14:creationId xmlns:p14="http://schemas.microsoft.com/office/powerpoint/2010/main" val="1981402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05" t="26826" b="34796"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0D704-A841-2D44-9941-51F37CFA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8" y="3086632"/>
            <a:ext cx="9944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05" t="26826" b="34796"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0D704-A841-2D44-9941-51F37CFA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48" y="3086632"/>
            <a:ext cx="9944100" cy="165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BDCB2-98B8-F24A-948D-91E861120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8267" y="5270439"/>
            <a:ext cx="8715461" cy="555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B3CDB-4CAB-E549-8A09-665E5E032E83}"/>
              </a:ext>
            </a:extLst>
          </p:cNvPr>
          <p:cNvSpPr txBox="1"/>
          <p:nvPr/>
        </p:nvSpPr>
        <p:spPr>
          <a:xfrm>
            <a:off x="4831492" y="5944573"/>
            <a:ext cx="18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Annotations</a:t>
            </a:r>
          </a:p>
        </p:txBody>
      </p:sp>
    </p:spTree>
    <p:extLst>
      <p:ext uri="{BB962C8B-B14F-4D97-AF65-F5344CB8AC3E}">
        <p14:creationId xmlns:p14="http://schemas.microsoft.com/office/powerpoint/2010/main" val="375889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004BE-4F8D-5743-AF89-9D88F6E3DED6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8958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DA0DF-3435-B842-BB8C-17DE8B3F05BD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129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4835" t="36902" r="47111" b="46769"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</TotalTime>
  <Words>1434</Words>
  <Application>Microsoft Macintosh PowerPoint</Application>
  <PresentationFormat>Widescreen</PresentationFormat>
  <Paragraphs>181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MERFISH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Visium Review</vt:lpstr>
      <vt:lpstr>PowerPoint Presentation</vt:lpstr>
      <vt:lpstr>PowerPoint Presentation</vt:lpstr>
      <vt:lpstr>PowerPoint Presentation</vt:lpstr>
      <vt:lpstr>PowerPoint Presentation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3</cp:revision>
  <dcterms:created xsi:type="dcterms:W3CDTF">2022-02-14T00:45:19Z</dcterms:created>
  <dcterms:modified xsi:type="dcterms:W3CDTF">2022-02-15T00:05:17Z</dcterms:modified>
</cp:coreProperties>
</file>